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Average"/>
      <p:regular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C353FBEC-2CDC-4416-8534-12F86AFA751E}">
  <a:tblStyle styleId="{C353FBEC-2CDC-4416-8534-12F86AFA751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Average-regular.fntdata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Oswald-regular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0" Type="http://schemas.openxmlformats.org/officeDocument/2006/relationships/font" Target="fonts/Oswald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c6f980f91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c6f980f9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84e99bebea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84e99bebea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84e99bebea_3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84e99bebea_3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84e99bebea_0_6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84e99bebe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6f980f91_0_4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6f980f91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84e99bebea_4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84e99bebea_4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7773e9795f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7773e9795f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84e99bebea_0_6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84e99bebea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84e99bebea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84e99bebea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84e99bebea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84e99bebea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4e99bebea_0_1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4e99bebea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c6f980f91_0_2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c6f980f91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6f980f91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6f980f91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c6f980f91_0_12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c6f980f9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c6f980f91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c6f980f9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c6f980f91_0_3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c6f980f91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84e99bebea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84e99bebea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Two different ways to view the same data, showcasing the mean 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c6f980f91_0_3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c6f980f91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84e99bebe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84e99bebe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Two different ways to view the same data, showcasing the mean 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84e99bebea_0_57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84e99bebea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7773e9795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7773e9795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Microsoft Movie Studio:</a:t>
            </a:r>
            <a:r>
              <a:rPr lang="en"/>
              <a:t> Preliminary Case Study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May 8th, 2020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73700" y="685800"/>
            <a:ext cx="3352800" cy="37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2"/>
          <p:cNvSpPr txBox="1"/>
          <p:nvPr>
            <p:ph idx="2" type="body"/>
          </p:nvPr>
        </p:nvSpPr>
        <p:spPr>
          <a:xfrm>
            <a:off x="447250" y="724213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Using data from </a:t>
            </a:r>
            <a:r>
              <a:rPr i="1" lang="en">
                <a:solidFill>
                  <a:srgbClr val="E69138"/>
                </a:solidFill>
              </a:rPr>
              <a:t>IMDB</a:t>
            </a:r>
            <a:r>
              <a:rPr i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we compared the production budgets to genre gross. 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Notable elements: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The genres with the 5 highest production budgets all showed themselves as highest grossing.</a:t>
            </a:r>
            <a:endParaRPr sz="1200">
              <a:solidFill>
                <a:srgbClr val="FFFFFF"/>
              </a:solidFill>
            </a:endParaRPr>
          </a:p>
          <a:p>
            <a:pPr indent="-234950" lvl="0" marL="457200" rtl="0" algn="l">
              <a:spcBef>
                <a:spcPts val="0"/>
              </a:spcBef>
              <a:spcAft>
                <a:spcPts val="0"/>
              </a:spcAft>
              <a:buSzPts val="100"/>
              <a:buChar char="●"/>
            </a:pPr>
            <a:r>
              <a:t/>
            </a:r>
            <a:endParaRPr sz="600">
              <a:solidFill>
                <a:srgbClr val="FFFFFF"/>
              </a:solidFill>
            </a:endParaRPr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t/>
            </a:r>
            <a:endParaRPr sz="4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E69138"/>
                </a:solidFill>
              </a:rPr>
              <a:t>Animation Return: </a:t>
            </a:r>
            <a:r>
              <a:rPr lang="en" sz="1600">
                <a:solidFill>
                  <a:srgbClr val="FFFFFF"/>
                </a:solidFill>
              </a:rPr>
              <a:t>145%.</a:t>
            </a:r>
            <a:endParaRPr sz="16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Google Shape;129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2775" y="0"/>
            <a:ext cx="683844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Crew Count Analysis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5"/>
          <p:cNvSpPr txBox="1"/>
          <p:nvPr>
            <p:ph type="title"/>
          </p:nvPr>
        </p:nvSpPr>
        <p:spPr>
          <a:xfrm>
            <a:off x="667050" y="583675"/>
            <a:ext cx="3314700" cy="663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Overview</a:t>
            </a:r>
            <a:endParaRPr/>
          </a:p>
        </p:txBody>
      </p:sp>
      <p:sp>
        <p:nvSpPr>
          <p:cNvPr id="140" name="Google Shape;140;p2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Findings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Looking at our data we see that an overwhelming portion of our data represents films with only one director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/>
              <a:t>Data Breakdown</a:t>
            </a:r>
            <a:r>
              <a:rPr b="1" lang="en" sz="1600"/>
              <a:t>:</a:t>
            </a:r>
            <a:endParaRPr b="1"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Films with single directors account for 90.9% of our data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Combinations of 1-4 writers accounts for over 90% of our data.</a:t>
            </a:r>
            <a:endParaRPr sz="1600"/>
          </a:p>
        </p:txBody>
      </p:sp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275" y="108825"/>
            <a:ext cx="4124800" cy="49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" name="Google Shape;142;p25"/>
          <p:cNvSpPr txBox="1"/>
          <p:nvPr>
            <p:ph idx="1" type="subTitle"/>
          </p:nvPr>
        </p:nvSpPr>
        <p:spPr>
          <a:xfrm>
            <a:off x="301800" y="1490875"/>
            <a:ext cx="4045200" cy="32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Findings</a:t>
            </a:r>
            <a:endParaRPr b="1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</a:rPr>
              <a:t>Looking at our data we see that an overwhelming portion of our data represents films with only one director.</a:t>
            </a:r>
            <a:endParaRPr sz="16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</a:rPr>
              <a:t>Data Breakdown:</a:t>
            </a:r>
            <a:endParaRPr b="1" sz="1600">
              <a:solidFill>
                <a:schemeClr val="accent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Films with single directors account for 90.9% of our data</a:t>
            </a:r>
            <a:endParaRPr sz="1600">
              <a:solidFill>
                <a:schemeClr val="accent3"/>
              </a:solidFill>
            </a:endParaRPr>
          </a:p>
          <a:p>
            <a:pPr indent="-3302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</a:pPr>
            <a:r>
              <a:rPr lang="en" sz="1600">
                <a:solidFill>
                  <a:schemeClr val="accent3"/>
                </a:solidFill>
              </a:rPr>
              <a:t>Combinations of 1-4 writers accounts for over 90% of our data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/>
          <p:nvPr/>
        </p:nvSpPr>
        <p:spPr>
          <a:xfrm>
            <a:off x="1983625" y="2068275"/>
            <a:ext cx="5406600" cy="79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Crew Size Financial Trends</a:t>
            </a:r>
            <a:endParaRPr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213" y="0"/>
            <a:ext cx="698558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8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 Recommendations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038" y="0"/>
            <a:ext cx="865991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1932" y="0"/>
            <a:ext cx="550016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deliverables</a:t>
            </a:r>
            <a:endParaRPr/>
          </a:p>
        </p:txBody>
      </p:sp>
      <p:grpSp>
        <p:nvGrpSpPr>
          <p:cNvPr id="173" name="Google Shape;173;p31"/>
          <p:cNvGrpSpPr/>
          <p:nvPr/>
        </p:nvGrpSpPr>
        <p:grpSpPr>
          <a:xfrm>
            <a:off x="424850" y="1258700"/>
            <a:ext cx="8294374" cy="759991"/>
            <a:chOff x="424810" y="1172620"/>
            <a:chExt cx="8294374" cy="860400"/>
          </a:xfrm>
        </p:grpSpPr>
        <p:sp>
          <p:nvSpPr>
            <p:cNvPr id="174" name="Google Shape;174;p31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31"/>
            <p:cNvSpPr/>
            <p:nvPr/>
          </p:nvSpPr>
          <p:spPr>
            <a:xfrm>
              <a:off x="424810" y="1172620"/>
              <a:ext cx="3055800" cy="860400"/>
            </a:xfrm>
            <a:prstGeom prst="homePlate">
              <a:avLst>
                <a:gd fmla="val 26719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6" name="Google Shape;176;p31"/>
          <p:cNvSpPr txBox="1"/>
          <p:nvPr>
            <p:ph idx="4294967295" type="body"/>
          </p:nvPr>
        </p:nvSpPr>
        <p:spPr>
          <a:xfrm>
            <a:off x="539675" y="1254200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Genre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77" name="Google Shape;177;p31"/>
          <p:cNvSpPr txBox="1"/>
          <p:nvPr>
            <p:ph idx="4294967295" type="body"/>
          </p:nvPr>
        </p:nvSpPr>
        <p:spPr>
          <a:xfrm>
            <a:off x="3480450" y="1268100"/>
            <a:ext cx="5111700" cy="75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Action Genre 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High popularity, high ROI (116%)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8" name="Google Shape;178;p31"/>
          <p:cNvSpPr txBox="1"/>
          <p:nvPr>
            <p:ph idx="4294967295" type="body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$70,637,060</a:t>
            </a:r>
            <a:r>
              <a:rPr lang="en" sz="1200">
                <a:solidFill>
                  <a:schemeClr val="lt1"/>
                </a:solidFill>
              </a:rPr>
              <a:t>.00</a:t>
            </a:r>
            <a:endParaRPr sz="12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$88,147,460</a:t>
            </a:r>
            <a:r>
              <a:rPr lang="en" sz="1200">
                <a:solidFill>
                  <a:schemeClr val="lt1"/>
                </a:solidFill>
              </a:rPr>
              <a:t>.00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79" name="Google Shape;179;p31"/>
          <p:cNvSpPr txBox="1"/>
          <p:nvPr>
            <p:ph idx="4294967295" type="body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Lorem ipsum dolor sit amet</a:t>
            </a:r>
            <a:endParaRPr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Sed do eiusmod tempor incididunt ut labore</a:t>
            </a:r>
            <a:endParaRPr>
              <a:solidFill>
                <a:schemeClr val="lt1"/>
              </a:solidFill>
            </a:endParaRPr>
          </a:p>
        </p:txBody>
      </p:sp>
      <p:grpSp>
        <p:nvGrpSpPr>
          <p:cNvPr id="180" name="Google Shape;180;p31"/>
          <p:cNvGrpSpPr/>
          <p:nvPr/>
        </p:nvGrpSpPr>
        <p:grpSpPr>
          <a:xfrm>
            <a:off x="539679" y="4036547"/>
            <a:ext cx="8059646" cy="648189"/>
            <a:chOff x="419671" y="3871219"/>
            <a:chExt cx="8299502" cy="849973"/>
          </a:xfrm>
        </p:grpSpPr>
        <p:sp>
          <p:nvSpPr>
            <p:cNvPr id="181" name="Google Shape;181;p31"/>
            <p:cNvSpPr/>
            <p:nvPr/>
          </p:nvSpPr>
          <p:spPr>
            <a:xfrm>
              <a:off x="2927672" y="3871292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31"/>
            <p:cNvSpPr/>
            <p:nvPr/>
          </p:nvSpPr>
          <p:spPr>
            <a:xfrm>
              <a:off x="419671" y="3871219"/>
              <a:ext cx="3055800" cy="849900"/>
            </a:xfrm>
            <a:prstGeom prst="homePlate">
              <a:avLst>
                <a:gd fmla="val 26719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3" name="Google Shape;183;p31"/>
          <p:cNvSpPr txBox="1"/>
          <p:nvPr>
            <p:ph idx="4294967295" type="body"/>
          </p:nvPr>
        </p:nvSpPr>
        <p:spPr>
          <a:xfrm>
            <a:off x="539675" y="4036475"/>
            <a:ext cx="2422500" cy="63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Secondary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84" name="Google Shape;184;p31"/>
          <p:cNvSpPr txBox="1"/>
          <p:nvPr>
            <p:ph idx="4294967295" type="body"/>
          </p:nvPr>
        </p:nvSpPr>
        <p:spPr>
          <a:xfrm>
            <a:off x="3480450" y="4036377"/>
            <a:ext cx="5111700" cy="64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Adventure - High Grossing - 1 Dir. 2-4 Writers 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Animation</a:t>
            </a:r>
            <a:r>
              <a:rPr lang="en" sz="1500">
                <a:solidFill>
                  <a:schemeClr val="lt1"/>
                </a:solidFill>
              </a:rPr>
              <a:t> - High Popularity - 1 Dir. 2-4 Writers</a:t>
            </a:r>
            <a:endParaRPr sz="1500">
              <a:solidFill>
                <a:schemeClr val="lt1"/>
              </a:solidFill>
            </a:endParaRPr>
          </a:p>
        </p:txBody>
      </p:sp>
      <p:grpSp>
        <p:nvGrpSpPr>
          <p:cNvPr id="185" name="Google Shape;185;p31"/>
          <p:cNvGrpSpPr/>
          <p:nvPr/>
        </p:nvGrpSpPr>
        <p:grpSpPr>
          <a:xfrm>
            <a:off x="424850" y="2148788"/>
            <a:ext cx="8294374" cy="759991"/>
            <a:chOff x="424810" y="1172620"/>
            <a:chExt cx="8294374" cy="860400"/>
          </a:xfrm>
        </p:grpSpPr>
        <p:sp>
          <p:nvSpPr>
            <p:cNvPr id="186" name="Google Shape;186;p31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31"/>
            <p:cNvSpPr/>
            <p:nvPr/>
          </p:nvSpPr>
          <p:spPr>
            <a:xfrm>
              <a:off x="424810" y="1172620"/>
              <a:ext cx="3055800" cy="860400"/>
            </a:xfrm>
            <a:prstGeom prst="homePlate">
              <a:avLst>
                <a:gd fmla="val 26719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8" name="Google Shape;188;p31"/>
          <p:cNvGrpSpPr/>
          <p:nvPr/>
        </p:nvGrpSpPr>
        <p:grpSpPr>
          <a:xfrm>
            <a:off x="424850" y="3035450"/>
            <a:ext cx="8294374" cy="759991"/>
            <a:chOff x="424810" y="1172620"/>
            <a:chExt cx="8294374" cy="860400"/>
          </a:xfrm>
        </p:grpSpPr>
        <p:sp>
          <p:nvSpPr>
            <p:cNvPr id="189" name="Google Shape;189;p31"/>
            <p:cNvSpPr/>
            <p:nvPr/>
          </p:nvSpPr>
          <p:spPr>
            <a:xfrm>
              <a:off x="2927684" y="1177875"/>
              <a:ext cx="5791500" cy="8499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31"/>
            <p:cNvSpPr/>
            <p:nvPr/>
          </p:nvSpPr>
          <p:spPr>
            <a:xfrm>
              <a:off x="424810" y="1172620"/>
              <a:ext cx="3055800" cy="860400"/>
            </a:xfrm>
            <a:prstGeom prst="homePlate">
              <a:avLst>
                <a:gd fmla="val 26719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31"/>
          <p:cNvSpPr txBox="1"/>
          <p:nvPr>
            <p:ph idx="4294967295" type="body"/>
          </p:nvPr>
        </p:nvSpPr>
        <p:spPr>
          <a:xfrm>
            <a:off x="539675" y="2127488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Mean Financial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2" name="Google Shape;192;p31"/>
          <p:cNvSpPr txBox="1"/>
          <p:nvPr>
            <p:ph idx="4294967295" type="body"/>
          </p:nvPr>
        </p:nvSpPr>
        <p:spPr>
          <a:xfrm>
            <a:off x="539675" y="3000775"/>
            <a:ext cx="24225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Main Crew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193" name="Google Shape;193;p31"/>
          <p:cNvSpPr txBox="1"/>
          <p:nvPr>
            <p:ph idx="4294967295" type="body"/>
          </p:nvPr>
        </p:nvSpPr>
        <p:spPr>
          <a:xfrm>
            <a:off x="3480453" y="2127465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Budget - </a:t>
            </a:r>
            <a:r>
              <a:rPr lang="en">
                <a:solidFill>
                  <a:schemeClr val="lt1"/>
                </a:solidFill>
              </a:rPr>
              <a:t>$</a:t>
            </a:r>
            <a:r>
              <a:rPr lang="en">
                <a:solidFill>
                  <a:schemeClr val="lt1"/>
                </a:solidFill>
              </a:rPr>
              <a:t>46,736,300</a:t>
            </a:r>
            <a:r>
              <a:rPr lang="en" sz="1200">
                <a:solidFill>
                  <a:schemeClr val="lt1"/>
                </a:solidFill>
              </a:rPr>
              <a:t>.00</a:t>
            </a:r>
            <a:endParaRPr sz="1200"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Gross - </a:t>
            </a:r>
            <a:r>
              <a:rPr lang="en">
                <a:solidFill>
                  <a:schemeClr val="lt1"/>
                </a:solidFill>
              </a:rPr>
              <a:t>$</a:t>
            </a:r>
            <a:r>
              <a:rPr lang="en">
                <a:solidFill>
                  <a:schemeClr val="lt1"/>
                </a:solidFill>
              </a:rPr>
              <a:t>54,043,320</a:t>
            </a:r>
            <a:r>
              <a:rPr lang="en" sz="1200">
                <a:solidFill>
                  <a:schemeClr val="lt1"/>
                </a:solidFill>
              </a:rPr>
              <a:t>.00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94" name="Google Shape;194;p31"/>
          <p:cNvSpPr txBox="1"/>
          <p:nvPr>
            <p:ph idx="4294967295" type="body"/>
          </p:nvPr>
        </p:nvSpPr>
        <p:spPr>
          <a:xfrm>
            <a:off x="3480453" y="3004317"/>
            <a:ext cx="5111700" cy="79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</a:pPr>
            <a:r>
              <a:rPr lang="en">
                <a:solidFill>
                  <a:schemeClr val="lt1"/>
                </a:solidFill>
              </a:rPr>
              <a:t>Limit to one Director and 1-3 writers 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200">
                <a:solidFill>
                  <a:srgbClr val="E69138"/>
                </a:solidFill>
              </a:rPr>
              <a:t>Project objective:</a:t>
            </a:r>
            <a:r>
              <a:rPr b="1" lang="en" sz="4200"/>
              <a:t> </a:t>
            </a:r>
            <a:endParaRPr b="1" sz="4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Using multiple databases, our goal is to</a:t>
            </a:r>
            <a:endParaRPr sz="3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300"/>
              <a:t>identify top performing genres that </a:t>
            </a:r>
            <a:r>
              <a:rPr i="1" lang="en" sz="3300">
                <a:solidFill>
                  <a:srgbClr val="E69138"/>
                </a:solidFill>
              </a:rPr>
              <a:t>Microsoft Studios</a:t>
            </a:r>
            <a:r>
              <a:rPr lang="en" sz="3300"/>
              <a:t> should focus on to establish credibility in the film industry.</a:t>
            </a:r>
            <a:endParaRPr sz="3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9" name="Google Shape;199;p32"/>
          <p:cNvGrpSpPr/>
          <p:nvPr/>
        </p:nvGrpSpPr>
        <p:grpSpPr>
          <a:xfrm>
            <a:off x="4497078" y="2927613"/>
            <a:ext cx="3432244" cy="441657"/>
            <a:chOff x="6448870" y="3733723"/>
            <a:chExt cx="2453355" cy="351302"/>
          </a:xfrm>
        </p:grpSpPr>
        <p:sp>
          <p:nvSpPr>
            <p:cNvPr id="200" name="Google Shape;200;p32"/>
            <p:cNvSpPr/>
            <p:nvPr/>
          </p:nvSpPr>
          <p:spPr>
            <a:xfrm>
              <a:off x="6448870" y="3733723"/>
              <a:ext cx="1768500" cy="351300"/>
            </a:xfrm>
            <a:prstGeom prst="homePlate">
              <a:avLst>
                <a:gd fmla="val 50000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32"/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32"/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32"/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fmla="val 50000" name="adj"/>
              </a:avLst>
            </a:prstGeom>
            <a:solidFill>
              <a:srgbClr val="E691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aphicFrame>
        <p:nvGraphicFramePr>
          <p:cNvPr id="204" name="Google Shape;204;p32"/>
          <p:cNvGraphicFramePr/>
          <p:nvPr/>
        </p:nvGraphicFramePr>
        <p:xfrm>
          <a:off x="484113" y="1215612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{C353FBEC-2CDC-4416-8534-12F86AFA751E}</a:tableStyleId>
              </a:tblPr>
              <a:tblGrid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  <a:gridCol w="1004425"/>
              </a:tblGrid>
              <a:tr h="3690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Mon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Tues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Wed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Thurs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Fri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Sat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Sun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</a:rPr>
                        <a:t>Present</a:t>
                      </a:r>
                      <a:endParaRPr>
                        <a:solidFill>
                          <a:srgbClr val="FFFFFF"/>
                        </a:solidFill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  <a:solidFill>
                      <a:srgbClr val="E69138"/>
                    </a:solidFill>
                  </a:tcPr>
                </a:tc>
              </a:tr>
              <a:tr h="2904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/ </a:t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400"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>
                          <a:alpha val="0"/>
                        </a:schemeClr>
                      </a:solidFill>
                      <a:prstDash val="dash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dash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205" name="Google Shape;205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descr="Timeline background shape" id="206" name="Google Shape;206;p32"/>
          <p:cNvSpPr/>
          <p:nvPr/>
        </p:nvSpPr>
        <p:spPr>
          <a:xfrm>
            <a:off x="489150" y="1744400"/>
            <a:ext cx="2871900" cy="846600"/>
          </a:xfrm>
          <a:prstGeom prst="homePlate">
            <a:avLst>
              <a:gd fmla="val 50000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2"/>
          <p:cNvSpPr txBox="1"/>
          <p:nvPr>
            <p:ph idx="4294967295" type="body"/>
          </p:nvPr>
        </p:nvSpPr>
        <p:spPr>
          <a:xfrm>
            <a:off x="489150" y="1744400"/>
            <a:ext cx="25686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rgbClr val="000000"/>
                </a:solidFill>
              </a:rPr>
              <a:t>Targeted Audiences: </a:t>
            </a:r>
            <a:endParaRPr sz="15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Domestic vs. Foreign Gross 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000000"/>
                </a:solidFill>
              </a:rPr>
              <a:t>by genre</a:t>
            </a:r>
            <a:endParaRPr sz="13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descr="Timeline background shape" id="208" name="Google Shape;208;p32"/>
          <p:cNvSpPr/>
          <p:nvPr/>
        </p:nvSpPr>
        <p:spPr>
          <a:xfrm>
            <a:off x="3556750" y="1744400"/>
            <a:ext cx="4804200" cy="827100"/>
          </a:xfrm>
          <a:prstGeom prst="homePlate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32"/>
          <p:cNvSpPr txBox="1"/>
          <p:nvPr>
            <p:ph idx="4294967295" type="body"/>
          </p:nvPr>
        </p:nvSpPr>
        <p:spPr>
          <a:xfrm>
            <a:off x="3556750" y="1796409"/>
            <a:ext cx="4474500" cy="79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Studio Comparison</a:t>
            </a:r>
            <a:endParaRPr sz="1500">
              <a:solidFill>
                <a:schemeClr val="lt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Char char="●"/>
            </a:pPr>
            <a:r>
              <a:rPr lang="en" sz="1500">
                <a:solidFill>
                  <a:schemeClr val="lt1"/>
                </a:solidFill>
              </a:rPr>
              <a:t>Release date and run-time</a:t>
            </a:r>
            <a:endParaRPr sz="1500">
              <a:solidFill>
                <a:schemeClr val="lt1"/>
              </a:solidFill>
            </a:endParaRPr>
          </a:p>
        </p:txBody>
      </p:sp>
      <p:sp>
        <p:nvSpPr>
          <p:cNvPr id="210" name="Google Shape;210;p32"/>
          <p:cNvSpPr txBox="1"/>
          <p:nvPr>
            <p:ph idx="4294967295" type="body"/>
          </p:nvPr>
        </p:nvSpPr>
        <p:spPr>
          <a:xfrm>
            <a:off x="4573325" y="2912300"/>
            <a:ext cx="2568600" cy="4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Webscraping 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11" name="Google Shape;211;p32"/>
          <p:cNvSpPr txBox="1"/>
          <p:nvPr>
            <p:ph idx="4294967295" type="body"/>
          </p:nvPr>
        </p:nvSpPr>
        <p:spPr>
          <a:xfrm>
            <a:off x="4503275" y="3369800"/>
            <a:ext cx="3432300" cy="100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High Profile Individuals effect on movie profit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Maturity Rating</a:t>
            </a:r>
            <a:endParaRPr sz="1500">
              <a:solidFill>
                <a:schemeClr val="dk1"/>
              </a:solidFill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Char char="●"/>
            </a:pPr>
            <a:r>
              <a:rPr lang="en" sz="1500">
                <a:solidFill>
                  <a:schemeClr val="dk1"/>
                </a:solidFill>
              </a:rPr>
              <a:t>Synopsis Length &amp; Content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212" name="Google Shape;212;p32"/>
          <p:cNvSpPr/>
          <p:nvPr/>
        </p:nvSpPr>
        <p:spPr>
          <a:xfrm>
            <a:off x="489150" y="3317675"/>
            <a:ext cx="2449500" cy="9399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2"/>
          <p:cNvSpPr txBox="1"/>
          <p:nvPr/>
        </p:nvSpPr>
        <p:spPr>
          <a:xfrm>
            <a:off x="621675" y="3317675"/>
            <a:ext cx="2027700" cy="79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verage"/>
                <a:ea typeface="Average"/>
                <a:cs typeface="Average"/>
                <a:sym typeface="Average"/>
              </a:rPr>
              <a:t>Is popularity skewed for ‘good’ movies due to voter tendencies?</a:t>
            </a:r>
            <a:endParaRPr sz="1000">
              <a:solidFill>
                <a:srgbClr val="434343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/>
          <p:nvPr/>
        </p:nvSpPr>
        <p:spPr>
          <a:xfrm>
            <a:off x="0" y="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3"/>
          <p:cNvSpPr txBox="1"/>
          <p:nvPr>
            <p:ph idx="4294967295" type="title"/>
          </p:nvPr>
        </p:nvSpPr>
        <p:spPr>
          <a:xfrm>
            <a:off x="311700" y="372500"/>
            <a:ext cx="8520600" cy="73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 Slide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descr="Corporate headshot of a woman" id="220" name="Google Shape;22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475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1" name="Google Shape;221;p33"/>
          <p:cNvSpPr txBox="1"/>
          <p:nvPr>
            <p:ph idx="4294967295" type="body"/>
          </p:nvPr>
        </p:nvSpPr>
        <p:spPr>
          <a:xfrm>
            <a:off x="164950" y="3108900"/>
            <a:ext cx="25656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Payson Chadrow</a:t>
            </a:r>
            <a:r>
              <a:rPr lang="en" sz="1700">
                <a:solidFill>
                  <a:schemeClr val="dk1"/>
                </a:solidFill>
              </a:rPr>
              <a:t>, CCO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22" name="Google Shape;222;p33"/>
          <p:cNvCxnSpPr/>
          <p:nvPr/>
        </p:nvCxnSpPr>
        <p:spPr>
          <a:xfrm>
            <a:off x="1118175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3" name="Google Shape;223;p33"/>
          <p:cNvSpPr txBox="1"/>
          <p:nvPr>
            <p:ph idx="4294967295" type="body"/>
          </p:nvPr>
        </p:nvSpPr>
        <p:spPr>
          <a:xfrm>
            <a:off x="16492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Payson resides in the farmland of Ohio and is responsible for decisions on creative writing and directing.</a:t>
            </a:r>
            <a:endParaRPr sz="1300"/>
          </a:p>
        </p:txBody>
      </p:sp>
      <p:pic>
        <p:nvPicPr>
          <p:cNvPr descr="Corporate headshot of a man" id="224" name="Google Shape;22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9846" y="1368350"/>
            <a:ext cx="1644300" cy="1644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5" name="Google Shape;225;p33"/>
          <p:cNvSpPr txBox="1"/>
          <p:nvPr>
            <p:ph idx="4294967295" type="body"/>
          </p:nvPr>
        </p:nvSpPr>
        <p:spPr>
          <a:xfrm>
            <a:off x="3479384" y="3069050"/>
            <a:ext cx="21774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Kaila Kay</a:t>
            </a:r>
            <a:r>
              <a:rPr lang="en" sz="1700">
                <a:solidFill>
                  <a:schemeClr val="dk1"/>
                </a:solidFill>
              </a:rPr>
              <a:t>, CFO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26" name="Google Shape;226;p33"/>
          <p:cNvCxnSpPr/>
          <p:nvPr/>
        </p:nvCxnSpPr>
        <p:spPr>
          <a:xfrm>
            <a:off x="444510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27" name="Google Shape;227;p33"/>
          <p:cNvSpPr txBox="1"/>
          <p:nvPr>
            <p:ph idx="4294967295" type="body"/>
          </p:nvPr>
        </p:nvSpPr>
        <p:spPr>
          <a:xfrm>
            <a:off x="3491845" y="3618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Kaila is a traveler with no ties to one particular state.  She is responsible for finances and budgets.</a:t>
            </a:r>
            <a:endParaRPr sz="1300"/>
          </a:p>
        </p:txBody>
      </p:sp>
      <p:pic>
        <p:nvPicPr>
          <p:cNvPr descr="Corporate headshot of a man" id="228" name="Google Shape;228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21450" y="1322225"/>
            <a:ext cx="1644300" cy="16443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229" name="Google Shape;229;p33"/>
          <p:cNvSpPr txBox="1"/>
          <p:nvPr>
            <p:ph idx="4294967295" type="body"/>
          </p:nvPr>
        </p:nvSpPr>
        <p:spPr>
          <a:xfrm>
            <a:off x="6097075" y="3108900"/>
            <a:ext cx="2874000" cy="43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700">
                <a:solidFill>
                  <a:schemeClr val="dk1"/>
                </a:solidFill>
              </a:rPr>
              <a:t>       Leighanna Hooper</a:t>
            </a:r>
            <a:r>
              <a:rPr lang="en" sz="1700">
                <a:solidFill>
                  <a:schemeClr val="dk1"/>
                </a:solidFill>
              </a:rPr>
              <a:t>, CPO</a:t>
            </a:r>
            <a:endParaRPr sz="1700">
              <a:solidFill>
                <a:schemeClr val="dk1"/>
              </a:solidFill>
            </a:endParaRPr>
          </a:p>
        </p:txBody>
      </p:sp>
      <p:cxnSp>
        <p:nvCxnSpPr>
          <p:cNvPr id="230" name="Google Shape;230;p33"/>
          <p:cNvCxnSpPr/>
          <p:nvPr/>
        </p:nvCxnSpPr>
        <p:spPr>
          <a:xfrm>
            <a:off x="7747050" y="3561938"/>
            <a:ext cx="27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31" name="Google Shape;231;p33"/>
          <p:cNvSpPr txBox="1"/>
          <p:nvPr>
            <p:ph idx="4294967295" type="body"/>
          </p:nvPr>
        </p:nvSpPr>
        <p:spPr>
          <a:xfrm>
            <a:off x="6654895" y="3641661"/>
            <a:ext cx="2177400" cy="115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300"/>
              <a:t>Leighanna is a Detroiter currently living in Sunny Florida, responsible for popularity and PR.</a:t>
            </a:r>
            <a:endParaRPr sz="1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Understanding the problem</a:t>
            </a:r>
            <a:endParaRPr/>
          </a:p>
        </p:txBody>
      </p:sp>
      <p:grpSp>
        <p:nvGrpSpPr>
          <p:cNvPr id="71" name="Google Shape;71;p15"/>
          <p:cNvGrpSpPr/>
          <p:nvPr/>
        </p:nvGrpSpPr>
        <p:grpSpPr>
          <a:xfrm>
            <a:off x="431925" y="1304875"/>
            <a:ext cx="2628925" cy="3416400"/>
            <a:chOff x="431925" y="1304875"/>
            <a:chExt cx="2628925" cy="3416400"/>
          </a:xfrm>
        </p:grpSpPr>
        <p:sp>
          <p:nvSpPr>
            <p:cNvPr id="72" name="Google Shape;72;p15"/>
            <p:cNvSpPr txBox="1"/>
            <p:nvPr/>
          </p:nvSpPr>
          <p:spPr>
            <a:xfrm>
              <a:off x="431925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5"/>
            <p:cNvSpPr/>
            <p:nvPr/>
          </p:nvSpPr>
          <p:spPr>
            <a:xfrm>
              <a:off x="4319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" name="Google Shape;74;p15"/>
          <p:cNvSpPr txBox="1"/>
          <p:nvPr>
            <p:ph idx="4294967295" type="body"/>
          </p:nvPr>
        </p:nvSpPr>
        <p:spPr>
          <a:xfrm>
            <a:off x="50642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Popularity of Genre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75" name="Google Shape;75;p15"/>
          <p:cNvSpPr txBox="1"/>
          <p:nvPr>
            <p:ph idx="4294967295" type="body"/>
          </p:nvPr>
        </p:nvSpPr>
        <p:spPr>
          <a:xfrm>
            <a:off x="50832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genres are the most popular for consumers?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Are more popular genres higher grossing?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Does this correlate to the production budget?</a:t>
            </a:r>
            <a:endParaRPr sz="1600"/>
          </a:p>
        </p:txBody>
      </p:sp>
      <p:grpSp>
        <p:nvGrpSpPr>
          <p:cNvPr id="76" name="Google Shape;76;p15"/>
          <p:cNvGrpSpPr/>
          <p:nvPr/>
        </p:nvGrpSpPr>
        <p:grpSpPr>
          <a:xfrm>
            <a:off x="3320450" y="1304875"/>
            <a:ext cx="2632500" cy="3416400"/>
            <a:chOff x="3320450" y="1304875"/>
            <a:chExt cx="2632500" cy="3416400"/>
          </a:xfrm>
        </p:grpSpPr>
        <p:sp>
          <p:nvSpPr>
            <p:cNvPr id="77" name="Google Shape;77;p15"/>
            <p:cNvSpPr txBox="1"/>
            <p:nvPr/>
          </p:nvSpPr>
          <p:spPr>
            <a:xfrm>
              <a:off x="3324050" y="1304875"/>
              <a:ext cx="26289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/>
            <p:nvPr/>
          </p:nvSpPr>
          <p:spPr>
            <a:xfrm>
              <a:off x="332045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5"/>
          <p:cNvSpPr txBox="1"/>
          <p:nvPr>
            <p:ph idx="4294967295" type="body"/>
          </p:nvPr>
        </p:nvSpPr>
        <p:spPr>
          <a:xfrm>
            <a:off x="3389450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Production Investment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80" name="Google Shape;80;p15"/>
          <p:cNvSpPr txBox="1"/>
          <p:nvPr>
            <p:ph idx="4294967295" type="body"/>
          </p:nvPr>
        </p:nvSpPr>
        <p:spPr>
          <a:xfrm>
            <a:off x="3396775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What are the mean production budgets and gross per genre?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Does production budget size impact overall gross?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600"/>
              <a:t>What is the Return of Investment (ROI) per genre?</a:t>
            </a:r>
            <a:endParaRPr sz="1600"/>
          </a:p>
        </p:txBody>
      </p:sp>
      <p:grpSp>
        <p:nvGrpSpPr>
          <p:cNvPr id="81" name="Google Shape;81;p15"/>
          <p:cNvGrpSpPr/>
          <p:nvPr/>
        </p:nvGrpSpPr>
        <p:grpSpPr>
          <a:xfrm>
            <a:off x="6212550" y="1304875"/>
            <a:ext cx="2632500" cy="3416400"/>
            <a:chOff x="6212550" y="1304875"/>
            <a:chExt cx="2632500" cy="3416400"/>
          </a:xfrm>
        </p:grpSpPr>
        <p:sp>
          <p:nvSpPr>
            <p:cNvPr id="82" name="Google Shape;82;p15"/>
            <p:cNvSpPr/>
            <p:nvPr/>
          </p:nvSpPr>
          <p:spPr>
            <a:xfrm>
              <a:off x="6215400" y="1304875"/>
              <a:ext cx="2628900" cy="34164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5"/>
            <p:cNvSpPr txBox="1"/>
            <p:nvPr/>
          </p:nvSpPr>
          <p:spPr>
            <a:xfrm>
              <a:off x="6212550" y="1304875"/>
              <a:ext cx="2632500" cy="4641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4" name="Google Shape;84;p15"/>
          <p:cNvSpPr txBox="1"/>
          <p:nvPr>
            <p:ph idx="4294967295" type="body"/>
          </p:nvPr>
        </p:nvSpPr>
        <p:spPr>
          <a:xfrm>
            <a:off x="6272475" y="1304875"/>
            <a:ext cx="2494500" cy="46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69138"/>
                </a:solidFill>
              </a:rPr>
              <a:t>Crew Size</a:t>
            </a:r>
            <a:endParaRPr>
              <a:solidFill>
                <a:srgbClr val="E69138"/>
              </a:solidFill>
            </a:endParaRPr>
          </a:p>
        </p:txBody>
      </p:sp>
      <p:sp>
        <p:nvSpPr>
          <p:cNvPr id="85" name="Google Shape;85;p15"/>
          <p:cNvSpPr txBox="1"/>
          <p:nvPr>
            <p:ph idx="4294967295" type="body"/>
          </p:nvPr>
        </p:nvSpPr>
        <p:spPr>
          <a:xfrm>
            <a:off x="6286400" y="1850300"/>
            <a:ext cx="2478600" cy="27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Does staffing the production with more writers or directors influence profit?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Is there an optimal writer/director ratio for </a:t>
            </a:r>
            <a:r>
              <a:rPr lang="en" sz="1600"/>
              <a:t>maximizing</a:t>
            </a:r>
            <a:r>
              <a:rPr lang="en" sz="1600"/>
              <a:t> </a:t>
            </a:r>
            <a:r>
              <a:rPr lang="en" sz="1600"/>
              <a:t>profitability</a:t>
            </a:r>
            <a:r>
              <a:rPr lang="en" sz="1600"/>
              <a:t>?</a:t>
            </a:r>
            <a:endParaRPr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6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Genre Popularity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6800" y="0"/>
            <a:ext cx="68384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/>
          <p:nvPr>
            <p:ph idx="2" type="body"/>
          </p:nvPr>
        </p:nvSpPr>
        <p:spPr>
          <a:xfrm>
            <a:off x="447250" y="724213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Using data from </a:t>
            </a:r>
            <a:r>
              <a:rPr i="1" lang="en">
                <a:solidFill>
                  <a:srgbClr val="E69138"/>
                </a:solidFill>
              </a:rPr>
              <a:t>The Movie Database</a:t>
            </a:r>
            <a:r>
              <a:rPr i="1" lang="en">
                <a:solidFill>
                  <a:srgbClr val="FFFFFF"/>
                </a:solidFill>
              </a:rPr>
              <a:t> </a:t>
            </a:r>
            <a:r>
              <a:rPr lang="en">
                <a:solidFill>
                  <a:srgbClr val="FFFFFF"/>
                </a:solidFill>
              </a:rPr>
              <a:t>we </a:t>
            </a:r>
            <a:r>
              <a:rPr lang="en">
                <a:solidFill>
                  <a:srgbClr val="FFFFFF"/>
                </a:solidFill>
              </a:rPr>
              <a:t>compared the genres.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</a:rPr>
              <a:t>Notable elements:</a:t>
            </a:r>
            <a:endParaRPr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i="1" lang="en" sz="1600">
                <a:solidFill>
                  <a:srgbClr val="E69138"/>
                </a:solidFill>
              </a:rPr>
              <a:t>The Movie Database</a:t>
            </a:r>
            <a:r>
              <a:rPr lang="en" sz="1600">
                <a:solidFill>
                  <a:srgbClr val="FFFFFF"/>
                </a:solidFill>
              </a:rPr>
              <a:t> has its own formula for calculating popularity.</a:t>
            </a:r>
            <a:endParaRPr sz="16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Daily votes/views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# of times favorited</a:t>
            </a:r>
            <a:endParaRPr sz="1200">
              <a:solidFill>
                <a:srgbClr val="FFFFFF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</a:pPr>
            <a:r>
              <a:rPr lang="en" sz="1200">
                <a:solidFill>
                  <a:srgbClr val="FFFFFF"/>
                </a:solidFill>
              </a:rPr>
              <a:t>Release Date</a:t>
            </a:r>
            <a:endParaRPr sz="1200">
              <a:solidFill>
                <a:srgbClr val="FFFFFF"/>
              </a:solidFill>
            </a:endParaRPr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t/>
            </a:r>
            <a:endParaRPr sz="4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We used an API key to retrieve ID key Genre name pairings.</a:t>
            </a:r>
            <a:endParaRPr sz="1600">
              <a:solidFill>
                <a:srgbClr val="FFFFFF"/>
              </a:solidFill>
            </a:endParaRPr>
          </a:p>
          <a:p>
            <a:pPr indent="-254000" lvl="0" marL="457200" rtl="0" algn="l">
              <a:spcBef>
                <a:spcPts val="0"/>
              </a:spcBef>
              <a:spcAft>
                <a:spcPts val="0"/>
              </a:spcAft>
              <a:buSzPts val="400"/>
              <a:buChar char="●"/>
            </a:pPr>
            <a:r>
              <a:t/>
            </a:r>
            <a:endParaRPr sz="400">
              <a:solidFill>
                <a:srgbClr val="FFFFFF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" sz="1600">
                <a:solidFill>
                  <a:srgbClr val="FFFFFF"/>
                </a:solidFill>
              </a:rPr>
              <a:t>We used the quantitative popularity data to find the most popular genres.  </a:t>
            </a:r>
            <a:endParaRPr sz="1600">
              <a:solidFill>
                <a:srgbClr val="FFFFFF"/>
              </a:solidFill>
            </a:endParaRPr>
          </a:p>
        </p:txBody>
      </p:sp>
      <p:pic>
        <p:nvPicPr>
          <p:cNvPr id="101" name="Google Shape;10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89050" y="310113"/>
            <a:ext cx="4554951" cy="4523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5251" y="0"/>
            <a:ext cx="68934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9"/>
          <p:cNvSpPr txBox="1"/>
          <p:nvPr/>
        </p:nvSpPr>
        <p:spPr>
          <a:xfrm>
            <a:off x="229425" y="355225"/>
            <a:ext cx="747600" cy="203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rage"/>
                <a:ea typeface="Average"/>
                <a:cs typeface="Average"/>
                <a:sym typeface="Average"/>
              </a:rPr>
              <a:t>Blue line indicates mean </a:t>
            </a:r>
            <a:endParaRPr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Average"/>
              <a:ea typeface="Average"/>
              <a:cs typeface="Average"/>
              <a:sym typeface="Average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Average"/>
                <a:ea typeface="Average"/>
                <a:cs typeface="Average"/>
                <a:sym typeface="Average"/>
              </a:rPr>
              <a:t>Black line indicates median</a:t>
            </a:r>
            <a:endParaRPr sz="800"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Grossing Genres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2000" y="600075"/>
            <a:ext cx="3228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4250" y="209888"/>
            <a:ext cx="4177775" cy="4723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